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70" r:id="rId4"/>
    <p:sldId id="271" r:id="rId5"/>
    <p:sldId id="258" r:id="rId6"/>
    <p:sldId id="259" r:id="rId7"/>
    <p:sldId id="272" r:id="rId8"/>
    <p:sldId id="260" r:id="rId9"/>
    <p:sldId id="273" r:id="rId10"/>
    <p:sldId id="261" r:id="rId11"/>
    <p:sldId id="274" r:id="rId12"/>
    <p:sldId id="262" r:id="rId13"/>
    <p:sldId id="275" r:id="rId14"/>
    <p:sldId id="263" r:id="rId15"/>
    <p:sldId id="276" r:id="rId16"/>
    <p:sldId id="264" r:id="rId17"/>
    <p:sldId id="277" r:id="rId18"/>
    <p:sldId id="265" r:id="rId19"/>
    <p:sldId id="266" r:id="rId20"/>
    <p:sldId id="267" r:id="rId21"/>
    <p:sldId id="269" r:id="rId22"/>
  </p:sldIdLst>
  <p:sldSz cx="14630400" cy="8229600"/>
  <p:notesSz cx="8229600" cy="14630400"/>
  <p:embeddedFontLst>
    <p:embeddedFont>
      <p:font typeface="Barlow" panose="00000500000000000000" pitchFamily="2" charset="0"/>
      <p:regular r:id="rId24"/>
      <p:bold r:id="rId25"/>
      <p:italic r:id="rId26"/>
      <p:boldItalic r:id="rId27"/>
    </p:embeddedFont>
    <p:embeddedFont>
      <p:font typeface="Barlow Bold" panose="00000800000000000000" pitchFamily="2" charset="0"/>
      <p:bold r:id="rId28"/>
    </p:embeddedFont>
    <p:embeddedFont>
      <p:font typeface="Cambria" panose="02040503050406030204" pitchFamily="18" charset="0"/>
      <p:regular r:id="rId29"/>
      <p:bold r:id="rId30"/>
      <p:italic r:id="rId31"/>
      <p:boldItalic r:id="rId32"/>
    </p:embeddedFont>
    <p:embeddedFont>
      <p:font typeface="Sabon Next LT" panose="02000500000000000000" pitchFamily="2" charset="0"/>
      <p:regular r:id="rId33"/>
      <p:bold r:id="rId34"/>
      <p:italic r:id="rId35"/>
      <p:boldItalic r:id="rId3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80" d="100"/>
          <a:sy n="80" d="100"/>
        </p:scale>
        <p:origin x="139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185706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6FE2DC-FD0D-211E-E58E-491E553EB3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827EFE3-78CE-BFC3-D017-34FB9AF24A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E1985AE-17E9-0492-9EFF-B2DE31FF96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D7B4FB-C90E-6FD8-3A29-A811EB35E51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0566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CA56EF-82E4-5FB5-1B11-EEBF1B4967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1C821AB-9962-1655-6C1D-C489BBB75C8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9669EAA-3627-E11B-1A6E-01ABBA990A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E3B31E-FA5F-C2FB-51EB-666D7546879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1216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2836902"/>
            <a:ext cx="6045518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AI Healthcare Assistant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6350437" y="3892987"/>
            <a:ext cx="74159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Experience the revolutionary potential of AI in modern healthcare, with a spotlight on the role of an AI-powered healthcare assistant.</a:t>
            </a:r>
            <a:endParaRPr lang="en-US" sz="1900" dirty="0"/>
          </a:p>
        </p:txBody>
      </p:sp>
      <p:sp>
        <p:nvSpPr>
          <p:cNvPr id="5" name="Shape 2"/>
          <p:cNvSpPr/>
          <p:nvPr/>
        </p:nvSpPr>
        <p:spPr>
          <a:xfrm>
            <a:off x="6350437" y="4979194"/>
            <a:ext cx="394930" cy="394930"/>
          </a:xfrm>
          <a:prstGeom prst="roundRect">
            <a:avLst>
              <a:gd name="adj" fmla="val 23151155"/>
            </a:avLst>
          </a:prstGeom>
          <a:noFill/>
          <a:ln w="762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8057" y="4986814"/>
            <a:ext cx="379690" cy="37969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868716" y="4960739"/>
            <a:ext cx="2455069" cy="4319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400" b="1" dirty="0">
                <a:solidFill>
                  <a:srgbClr val="E0E4E6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by Pooja  Meshram</a:t>
            </a:r>
            <a:endParaRPr lang="en-US" sz="2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348502"/>
            <a:ext cx="8077557" cy="5485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300"/>
              </a:lnSpc>
              <a:buNone/>
            </a:pPr>
            <a:r>
              <a:rPr lang="en-US" sz="34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Demo: Insurance Queries: Practical Use</a:t>
            </a:r>
            <a:endParaRPr lang="en-US" sz="3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037" y="2390775"/>
            <a:ext cx="4053840" cy="250543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64037" y="5204817"/>
            <a:ext cx="3526393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Cardiologist Visit Coverage</a:t>
            </a:r>
            <a:endParaRPr lang="en-US" sz="2150" dirty="0"/>
          </a:p>
        </p:txBody>
      </p:sp>
      <p:sp>
        <p:nvSpPr>
          <p:cNvPr id="5" name="Text 2"/>
          <p:cNvSpPr/>
          <p:nvPr/>
        </p:nvSpPr>
        <p:spPr>
          <a:xfrm>
            <a:off x="864037" y="5695831"/>
            <a:ext cx="4053840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AI instantly verifies if a visit to a cardiologist is covered by the user's insurance plan.</a:t>
            </a:r>
            <a:endParaRPr lang="en-US" sz="19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8161" y="2390775"/>
            <a:ext cx="4053959" cy="250543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88161" y="5204817"/>
            <a:ext cx="3116461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Emergency Room Copay</a:t>
            </a:r>
            <a:endParaRPr lang="en-US" sz="2150" dirty="0"/>
          </a:p>
        </p:txBody>
      </p:sp>
      <p:sp>
        <p:nvSpPr>
          <p:cNvPr id="8" name="Text 4"/>
          <p:cNvSpPr/>
          <p:nvPr/>
        </p:nvSpPr>
        <p:spPr>
          <a:xfrm>
            <a:off x="5288161" y="5695831"/>
            <a:ext cx="4053959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The AI quickly provides the copay amount for an emergency room visit.</a:t>
            </a:r>
            <a:endParaRPr lang="en-US" sz="19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2404" y="2390775"/>
            <a:ext cx="4053840" cy="2505432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712404" y="5204817"/>
            <a:ext cx="374654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Emailing Insurance Company</a:t>
            </a:r>
            <a:endParaRPr lang="en-US" sz="2150" dirty="0"/>
          </a:p>
        </p:txBody>
      </p:sp>
      <p:sp>
        <p:nvSpPr>
          <p:cNvPr id="11" name="Text 6"/>
          <p:cNvSpPr/>
          <p:nvPr/>
        </p:nvSpPr>
        <p:spPr>
          <a:xfrm>
            <a:off x="9712404" y="5695831"/>
            <a:ext cx="4053840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The AI can draft and send emails to the insurance company regarding claims on behalf of the user.</a:t>
            </a:r>
            <a:endParaRPr lang="en-US" sz="19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C70D092-EA66-20C2-BDCF-E2C64FB0AF8F}"/>
              </a:ext>
            </a:extLst>
          </p:cNvPr>
          <p:cNvSpPr txBox="1"/>
          <p:nvPr/>
        </p:nvSpPr>
        <p:spPr>
          <a:xfrm>
            <a:off x="485775" y="155929"/>
            <a:ext cx="13982700" cy="13031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US" sz="1800" b="1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Insurance Coverage Support (Real-World Application</a:t>
            </a:r>
            <a:r>
              <a:rPr lang="en-US" sz="18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):(“Highlights AI’s ability to </a:t>
            </a:r>
            <a:r>
              <a:rPr lang="en-US" sz="1800" b="1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interact with insurance data</a:t>
            </a:r>
            <a:r>
              <a:rPr lang="en-US" sz="18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, verify coverage, and assist users in financial planning.”)</a:t>
            </a:r>
            <a:endParaRPr lang="en-US" sz="1800" kern="100" dirty="0">
              <a:solidFill>
                <a:schemeClr val="bg1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15000"/>
              </a:lnSpc>
              <a:spcAft>
                <a:spcPts val="800"/>
              </a:spcAft>
            </a:pPr>
            <a:endParaRPr lang="en-US" sz="2800" kern="100" dirty="0">
              <a:solidFill>
                <a:schemeClr val="bg1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AA0E49-3B33-0ABB-E635-120B277579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25" y="923636"/>
            <a:ext cx="5973009" cy="41344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77CAA4C-7236-CC06-BC2A-0358C57AF0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0976" y="1569723"/>
            <a:ext cx="6158302" cy="6389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8228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690330"/>
            <a:ext cx="11714678" cy="5485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300"/>
              </a:lnSpc>
              <a:buNone/>
            </a:pPr>
            <a:r>
              <a:rPr lang="en-US" sz="34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Demo: Emergency Contact System: Best Effort Showcase</a:t>
            </a:r>
            <a:endParaRPr lang="en-US" sz="3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037" y="2732603"/>
            <a:ext cx="2947868" cy="182189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64037" y="4863108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AI Detects High-Risk</a:t>
            </a:r>
            <a:endParaRPr lang="en-US" sz="2150" dirty="0"/>
          </a:p>
        </p:txBody>
      </p:sp>
      <p:sp>
        <p:nvSpPr>
          <p:cNvPr id="5" name="Text 2"/>
          <p:cNvSpPr/>
          <p:nvPr/>
        </p:nvSpPr>
        <p:spPr>
          <a:xfrm>
            <a:off x="864037" y="5354122"/>
            <a:ext cx="2947868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Analyzes user data to identify critical situations.</a:t>
            </a:r>
            <a:endParaRPr lang="en-US" sz="19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2189" y="2732603"/>
            <a:ext cx="2947868" cy="182189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182189" y="4863108"/>
            <a:ext cx="2852976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Notification Escalated</a:t>
            </a:r>
            <a:endParaRPr lang="en-US" sz="2150" dirty="0"/>
          </a:p>
        </p:txBody>
      </p:sp>
      <p:sp>
        <p:nvSpPr>
          <p:cNvPr id="8" name="Text 4"/>
          <p:cNvSpPr/>
          <p:nvPr/>
        </p:nvSpPr>
        <p:spPr>
          <a:xfrm>
            <a:off x="4182189" y="5354122"/>
            <a:ext cx="2947868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Alert sent to listed emergency contacts for immediate response.</a:t>
            </a:r>
            <a:endParaRPr lang="en-US" sz="19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00342" y="2732603"/>
            <a:ext cx="2947868" cy="1821894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500342" y="4863108"/>
            <a:ext cx="2947868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Family Member Contacted</a:t>
            </a:r>
            <a:endParaRPr lang="en-US" sz="2150" dirty="0"/>
          </a:p>
        </p:txBody>
      </p:sp>
      <p:sp>
        <p:nvSpPr>
          <p:cNvPr id="11" name="Text 6"/>
          <p:cNvSpPr/>
          <p:nvPr/>
        </p:nvSpPr>
        <p:spPr>
          <a:xfrm>
            <a:off x="7500342" y="5697022"/>
            <a:ext cx="2947868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Immediate outreach to family for swift assistance.</a:t>
            </a:r>
            <a:endParaRPr lang="en-US" sz="190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18495" y="2732603"/>
            <a:ext cx="2947868" cy="1821894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0818495" y="4863108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Real-World Impact</a:t>
            </a:r>
            <a:endParaRPr lang="en-US" sz="2150" dirty="0"/>
          </a:p>
        </p:txBody>
      </p:sp>
      <p:sp>
        <p:nvSpPr>
          <p:cNvPr id="14" name="Text 8"/>
          <p:cNvSpPr/>
          <p:nvPr/>
        </p:nvSpPr>
        <p:spPr>
          <a:xfrm>
            <a:off x="10818495" y="5354122"/>
            <a:ext cx="2947868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AI assistance extending beyond simple Q&amp;A support.</a:t>
            </a:r>
            <a:endParaRPr lang="en-US" sz="19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89F06BC-7048-AEE0-81E4-3D72DF9023AC}"/>
              </a:ext>
            </a:extLst>
          </p:cNvPr>
          <p:cNvSpPr txBox="1"/>
          <p:nvPr/>
        </p:nvSpPr>
        <p:spPr>
          <a:xfrm>
            <a:off x="119063" y="209550"/>
            <a:ext cx="14392274" cy="13031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>
              <a:lnSpc>
                <a:spcPct val="115000"/>
              </a:lnSpc>
              <a:spcAft>
                <a:spcPts val="800"/>
              </a:spcAft>
            </a:pPr>
            <a:r>
              <a:rPr lang="en-US" sz="1800" b="1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Emergency Contact Notification System (Best Effort Showcase) : </a:t>
            </a:r>
            <a:r>
              <a:rPr lang="en-US" sz="18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“Showcases real-world impact by demonstrating how AI can act beyond answering questions and take action when necessary”</a:t>
            </a:r>
            <a:endParaRPr lang="en-US" sz="1800" kern="100" dirty="0">
              <a:solidFill>
                <a:schemeClr val="bg1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457200" marR="0">
              <a:lnSpc>
                <a:spcPct val="115000"/>
              </a:lnSpc>
              <a:spcAft>
                <a:spcPts val="800"/>
              </a:spcAft>
            </a:pPr>
            <a:endParaRPr lang="en-US" sz="2800" kern="100" dirty="0">
              <a:solidFill>
                <a:schemeClr val="bg1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9A12EA-31CC-493F-D769-2F382A0BE2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030" y="1085556"/>
            <a:ext cx="6282170" cy="42106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87621EA-510C-0124-1CE5-13728F00CB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6234" y="3476398"/>
            <a:ext cx="7039341" cy="4351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174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862489"/>
            <a:ext cx="7946588" cy="5485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300"/>
              </a:lnSpc>
              <a:buNone/>
            </a:pPr>
            <a:r>
              <a:rPr lang="en-US" sz="34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Appointment Scheduling &amp; Follow-Ups</a:t>
            </a:r>
            <a:endParaRPr lang="en-US" sz="3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037" y="1904762"/>
            <a:ext cx="6266021" cy="387262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64037" y="6085999"/>
            <a:ext cx="309753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Schedule Appointments</a:t>
            </a:r>
            <a:endParaRPr lang="en-US" sz="2150" dirty="0"/>
          </a:p>
        </p:txBody>
      </p:sp>
      <p:sp>
        <p:nvSpPr>
          <p:cNvPr id="5" name="Text 2"/>
          <p:cNvSpPr/>
          <p:nvPr/>
        </p:nvSpPr>
        <p:spPr>
          <a:xfrm>
            <a:off x="864037" y="6577013"/>
            <a:ext cx="6266021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Easily schedule appointments with a General Physician based on their availability.</a:t>
            </a:r>
            <a:endParaRPr lang="en-US" sz="19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0342" y="1904762"/>
            <a:ext cx="6266021" cy="3872627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500342" y="6085999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Retrieve Medical Info</a:t>
            </a:r>
            <a:endParaRPr lang="en-US" sz="2150" dirty="0"/>
          </a:p>
        </p:txBody>
      </p:sp>
      <p:sp>
        <p:nvSpPr>
          <p:cNvPr id="8" name="Text 4"/>
          <p:cNvSpPr/>
          <p:nvPr/>
        </p:nvSpPr>
        <p:spPr>
          <a:xfrm>
            <a:off x="7500342" y="6577013"/>
            <a:ext cx="6266021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Quickly retrieve the date of your last blood pressure check and other medical information.</a:t>
            </a:r>
            <a:endParaRPr lang="en-US" sz="19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8231814-76F1-CF01-FEFC-7F73879C6461}"/>
              </a:ext>
            </a:extLst>
          </p:cNvPr>
          <p:cNvSpPr txBox="1"/>
          <p:nvPr/>
        </p:nvSpPr>
        <p:spPr>
          <a:xfrm>
            <a:off x="180975" y="32104"/>
            <a:ext cx="14154149" cy="392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>
              <a:lnSpc>
                <a:spcPct val="115000"/>
              </a:lnSpc>
              <a:spcAft>
                <a:spcPts val="800"/>
              </a:spcAft>
            </a:pPr>
            <a:r>
              <a:rPr lang="en-US" sz="1800" b="1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Appointment Scheduling &amp; Follow-Ups: 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Displays how the AI can </a:t>
            </a:r>
            <a:r>
              <a:rPr lang="en-US" sz="18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assist with scheduling medical care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—a practical feature for patients</a:t>
            </a:r>
            <a:endParaRPr lang="en-US" sz="2800" kern="100" dirty="0">
              <a:solidFill>
                <a:schemeClr val="bg1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169C3C-54AA-CDFC-4852-11D4AEBAA2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844" y="552068"/>
            <a:ext cx="5630061" cy="54681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0E6055D-3FA6-27C7-FE34-DCFB65DBE6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8048" y="2433277"/>
            <a:ext cx="7077075" cy="5468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7665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999411"/>
            <a:ext cx="8065056" cy="5485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300"/>
              </a:lnSpc>
              <a:buNone/>
            </a:pPr>
            <a:r>
              <a:rPr lang="en-US" sz="34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Demo: Personalized Recommendations</a:t>
            </a:r>
            <a:endParaRPr lang="en-US" sz="3450" dirty="0"/>
          </a:p>
        </p:txBody>
      </p:sp>
      <p:sp>
        <p:nvSpPr>
          <p:cNvPr id="3" name="Text 1"/>
          <p:cNvSpPr/>
          <p:nvPr/>
        </p:nvSpPr>
        <p:spPr>
          <a:xfrm>
            <a:off x="864037" y="2041684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864037" y="4629388"/>
            <a:ext cx="3699510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I have high cholesterol. What foods should I avoid?</a:t>
            </a:r>
            <a:endParaRPr lang="en-US" sz="21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7299" y="2714387"/>
            <a:ext cx="4515803" cy="4515803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5667851" y="4725353"/>
            <a:ext cx="133588" cy="493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850"/>
              </a:lnSpc>
              <a:buNone/>
            </a:pPr>
            <a:r>
              <a:rPr lang="en-US" sz="24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1</a:t>
            </a:r>
            <a:endParaRPr lang="en-US" sz="2400" dirty="0"/>
          </a:p>
        </p:txBody>
      </p:sp>
      <p:sp>
        <p:nvSpPr>
          <p:cNvPr id="7" name="Text 4"/>
          <p:cNvSpPr/>
          <p:nvPr/>
        </p:nvSpPr>
        <p:spPr>
          <a:xfrm>
            <a:off x="9943386" y="3322082"/>
            <a:ext cx="3822978" cy="1028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I am taking Metformin for diabetes. Are there any side effects?</a:t>
            </a:r>
            <a:endParaRPr lang="en-US" sz="21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7299" y="2714387"/>
            <a:ext cx="4515803" cy="4515803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8019574" y="3356491"/>
            <a:ext cx="171688" cy="493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850"/>
              </a:lnSpc>
              <a:buNone/>
            </a:pPr>
            <a:r>
              <a:rPr lang="en-US" sz="24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2</a:t>
            </a:r>
            <a:endParaRPr lang="en-US" sz="2400" dirty="0"/>
          </a:p>
        </p:txBody>
      </p:sp>
      <p:sp>
        <p:nvSpPr>
          <p:cNvPr id="10" name="Text 6"/>
          <p:cNvSpPr/>
          <p:nvPr/>
        </p:nvSpPr>
        <p:spPr>
          <a:xfrm>
            <a:off x="9943386" y="5936575"/>
            <a:ext cx="3822978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AI adapts responses based on patient history.</a:t>
            </a:r>
            <a:endParaRPr lang="en-US" sz="2150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7299" y="2714387"/>
            <a:ext cx="4515803" cy="4515803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8015049" y="6094095"/>
            <a:ext cx="180737" cy="493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850"/>
              </a:lnSpc>
              <a:buNone/>
            </a:pPr>
            <a:r>
              <a:rPr lang="en-US" sz="24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3</a:t>
            </a:r>
            <a:endParaRPr lang="en-US" sz="24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3FF351D-E2C3-BEA0-5739-22010D097495}"/>
              </a:ext>
            </a:extLst>
          </p:cNvPr>
          <p:cNvSpPr txBox="1"/>
          <p:nvPr/>
        </p:nvSpPr>
        <p:spPr>
          <a:xfrm>
            <a:off x="95250" y="232129"/>
            <a:ext cx="14154150" cy="984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US" sz="1800" b="1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Personalized Recommendations Based on Patient History :“Illustrates how AI adapts recommendations based on user history.”</a:t>
            </a:r>
            <a:endParaRPr lang="en-US" sz="1800" kern="100" dirty="0">
              <a:solidFill>
                <a:schemeClr val="bg1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Aft>
                <a:spcPts val="800"/>
              </a:spcAft>
              <a:buFont typeface="+mj-lt"/>
              <a:buAutoNum type="arabicPeriod"/>
            </a:pPr>
            <a:endParaRPr lang="en-US" sz="2800" kern="100" dirty="0">
              <a:solidFill>
                <a:schemeClr val="bg1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E25299-10BD-63C6-9BD0-C9B419DCAE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" y="724411"/>
            <a:ext cx="5819775" cy="44297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4BC15FD-8DA4-775F-E6B9-D38F64492B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8966" y="5082414"/>
            <a:ext cx="6810734" cy="2915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5631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26969" y="750689"/>
            <a:ext cx="7662863" cy="17634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600"/>
              </a:lnSpc>
              <a:buNone/>
            </a:pPr>
            <a:r>
              <a:rPr lang="en-US" sz="37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Emergency Response: Rapid Guidance When Every Minute Counts</a:t>
            </a:r>
            <a:endParaRPr lang="en-US" sz="3700" dirty="0"/>
          </a:p>
        </p:txBody>
      </p:sp>
      <p:sp>
        <p:nvSpPr>
          <p:cNvPr id="4" name="Shape 1"/>
          <p:cNvSpPr/>
          <p:nvPr/>
        </p:nvSpPr>
        <p:spPr>
          <a:xfrm>
            <a:off x="6532959" y="2831544"/>
            <a:ext cx="22860" cy="4647367"/>
          </a:xfrm>
          <a:prstGeom prst="roundRect">
            <a:avLst>
              <a:gd name="adj" fmla="val 1388572"/>
            </a:avLst>
          </a:prstGeom>
          <a:solidFill>
            <a:srgbClr val="FFFFFF">
              <a:alpha val="2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Shape 2"/>
          <p:cNvSpPr/>
          <p:nvPr/>
        </p:nvSpPr>
        <p:spPr>
          <a:xfrm>
            <a:off x="6759595" y="3296126"/>
            <a:ext cx="740569" cy="22860"/>
          </a:xfrm>
          <a:prstGeom prst="roundRect">
            <a:avLst>
              <a:gd name="adj" fmla="val 1388572"/>
            </a:avLst>
          </a:prstGeom>
          <a:solidFill>
            <a:srgbClr val="16FFB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Shape 3"/>
          <p:cNvSpPr/>
          <p:nvPr/>
        </p:nvSpPr>
        <p:spPr>
          <a:xfrm>
            <a:off x="6306324" y="3069550"/>
            <a:ext cx="476131" cy="476131"/>
          </a:xfrm>
          <a:prstGeom prst="roundRect">
            <a:avLst>
              <a:gd name="adj" fmla="val 66668"/>
            </a:avLst>
          </a:prstGeom>
          <a:solidFill>
            <a:srgbClr val="0A081B"/>
          </a:solidFill>
          <a:ln w="22860">
            <a:solidFill>
              <a:srgbClr val="16FFBB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 4"/>
          <p:cNvSpPr/>
          <p:nvPr/>
        </p:nvSpPr>
        <p:spPr>
          <a:xfrm>
            <a:off x="6483370" y="3166467"/>
            <a:ext cx="122039" cy="2821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1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7708225" y="3043118"/>
            <a:ext cx="2601039" cy="2938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Immediate Assessment</a:t>
            </a:r>
            <a:endParaRPr lang="en-US" sz="1850" dirty="0"/>
          </a:p>
        </p:txBody>
      </p:sp>
      <p:sp>
        <p:nvSpPr>
          <p:cNvPr id="9" name="Text 6"/>
          <p:cNvSpPr/>
          <p:nvPr/>
        </p:nvSpPr>
        <p:spPr>
          <a:xfrm>
            <a:off x="7708225" y="3463885"/>
            <a:ext cx="6181606" cy="6769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AI gathers vital information to determine the urgency of the situation.</a:t>
            </a: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6759595" y="5028605"/>
            <a:ext cx="740569" cy="22860"/>
          </a:xfrm>
          <a:prstGeom prst="roundRect">
            <a:avLst>
              <a:gd name="adj" fmla="val 1388572"/>
            </a:avLst>
          </a:prstGeom>
          <a:solidFill>
            <a:srgbClr val="29DDD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Shape 8"/>
          <p:cNvSpPr/>
          <p:nvPr/>
        </p:nvSpPr>
        <p:spPr>
          <a:xfrm>
            <a:off x="6306324" y="4802029"/>
            <a:ext cx="476131" cy="476131"/>
          </a:xfrm>
          <a:prstGeom prst="roundRect">
            <a:avLst>
              <a:gd name="adj" fmla="val 66668"/>
            </a:avLst>
          </a:prstGeom>
          <a:solidFill>
            <a:srgbClr val="0A081B"/>
          </a:solidFill>
          <a:ln w="22860">
            <a:solidFill>
              <a:srgbClr val="29DDDA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2" name="Text 9"/>
          <p:cNvSpPr/>
          <p:nvPr/>
        </p:nvSpPr>
        <p:spPr>
          <a:xfrm>
            <a:off x="6465868" y="4898946"/>
            <a:ext cx="156924" cy="2821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2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7708225" y="4775597"/>
            <a:ext cx="2351246" cy="2938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Safety Measures</a:t>
            </a:r>
            <a:endParaRPr lang="en-US" sz="1850" dirty="0"/>
          </a:p>
        </p:txBody>
      </p:sp>
      <p:sp>
        <p:nvSpPr>
          <p:cNvPr id="14" name="Text 11"/>
          <p:cNvSpPr/>
          <p:nvPr/>
        </p:nvSpPr>
        <p:spPr>
          <a:xfrm>
            <a:off x="7708225" y="5196364"/>
            <a:ext cx="6181606" cy="3384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Provides step-by-step instructions for first aid and immediate care.</a:t>
            </a:r>
            <a:endParaRPr lang="en-US" sz="1650" dirty="0"/>
          </a:p>
        </p:txBody>
      </p:sp>
      <p:sp>
        <p:nvSpPr>
          <p:cNvPr id="15" name="Shape 12"/>
          <p:cNvSpPr/>
          <p:nvPr/>
        </p:nvSpPr>
        <p:spPr>
          <a:xfrm>
            <a:off x="6759595" y="6422588"/>
            <a:ext cx="740569" cy="22860"/>
          </a:xfrm>
          <a:prstGeom prst="roundRect">
            <a:avLst>
              <a:gd name="adj" fmla="val 1388572"/>
            </a:avLst>
          </a:prstGeom>
          <a:solidFill>
            <a:srgbClr val="37A7E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Shape 13"/>
          <p:cNvSpPr/>
          <p:nvPr/>
        </p:nvSpPr>
        <p:spPr>
          <a:xfrm>
            <a:off x="6306324" y="6196013"/>
            <a:ext cx="476131" cy="476131"/>
          </a:xfrm>
          <a:prstGeom prst="roundRect">
            <a:avLst>
              <a:gd name="adj" fmla="val 66668"/>
            </a:avLst>
          </a:prstGeom>
          <a:solidFill>
            <a:srgbClr val="0A081B"/>
          </a:solidFill>
          <a:ln w="22860">
            <a:solidFill>
              <a:srgbClr val="37A7E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7" name="Text 14"/>
          <p:cNvSpPr/>
          <p:nvPr/>
        </p:nvSpPr>
        <p:spPr>
          <a:xfrm>
            <a:off x="6461700" y="6292929"/>
            <a:ext cx="165259" cy="2821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3</a:t>
            </a:r>
            <a:endParaRPr lang="en-US" sz="2200" dirty="0"/>
          </a:p>
        </p:txBody>
      </p:sp>
      <p:sp>
        <p:nvSpPr>
          <p:cNvPr id="18" name="Text 15"/>
          <p:cNvSpPr/>
          <p:nvPr/>
        </p:nvSpPr>
        <p:spPr>
          <a:xfrm>
            <a:off x="7708225" y="6169581"/>
            <a:ext cx="2351246" cy="2938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Emergency Contact</a:t>
            </a:r>
            <a:endParaRPr lang="en-US" sz="1850" dirty="0"/>
          </a:p>
        </p:txBody>
      </p:sp>
      <p:sp>
        <p:nvSpPr>
          <p:cNvPr id="19" name="Text 16"/>
          <p:cNvSpPr/>
          <p:nvPr/>
        </p:nvSpPr>
        <p:spPr>
          <a:xfrm>
            <a:off x="7708225" y="6590348"/>
            <a:ext cx="6181606" cy="6769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Connects users with relevant emergency services and professionals.</a:t>
            </a:r>
            <a:endParaRPr lang="en-US" sz="165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43677" y="808196"/>
            <a:ext cx="7456646" cy="13394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250"/>
              </a:lnSpc>
              <a:buNone/>
            </a:pPr>
            <a:r>
              <a:rPr lang="en-US" sz="42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Ethical Considerations &amp; limitation  </a:t>
            </a:r>
            <a:endParaRPr lang="en-US" sz="42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3677" y="2509242"/>
            <a:ext cx="1205389" cy="173283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410658" y="2750225"/>
            <a:ext cx="2678668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Data Security</a:t>
            </a:r>
            <a:endParaRPr lang="en-US" sz="2100" dirty="0"/>
          </a:p>
        </p:txBody>
      </p:sp>
      <p:sp>
        <p:nvSpPr>
          <p:cNvPr id="6" name="Text 2"/>
          <p:cNvSpPr/>
          <p:nvPr/>
        </p:nvSpPr>
        <p:spPr>
          <a:xfrm>
            <a:off x="2410658" y="3229570"/>
            <a:ext cx="5889665" cy="7715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Data Privacy &amp; Security (HIPAA-compliant, encrypted data)</a:t>
            </a:r>
            <a:endParaRPr lang="en-US" sz="18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3677" y="4242078"/>
            <a:ext cx="1205389" cy="144649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410658" y="4483060"/>
            <a:ext cx="2678668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Transparency</a:t>
            </a:r>
            <a:endParaRPr lang="en-US" sz="2100" dirty="0"/>
          </a:p>
        </p:txBody>
      </p:sp>
      <p:sp>
        <p:nvSpPr>
          <p:cNvPr id="9" name="Text 4"/>
          <p:cNvSpPr/>
          <p:nvPr/>
        </p:nvSpPr>
        <p:spPr>
          <a:xfrm>
            <a:off x="2410658" y="4962406"/>
            <a:ext cx="5889665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AI does not replace a doctor but assists decision-making</a:t>
            </a:r>
            <a:endParaRPr lang="en-US" sz="18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3677" y="5688568"/>
            <a:ext cx="1205389" cy="173283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410658" y="5929551"/>
            <a:ext cx="2678668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Bias Mitigation</a:t>
            </a:r>
            <a:endParaRPr lang="en-US" sz="2100" dirty="0"/>
          </a:p>
        </p:txBody>
      </p:sp>
      <p:sp>
        <p:nvSpPr>
          <p:cNvPr id="12" name="Text 6"/>
          <p:cNvSpPr/>
          <p:nvPr/>
        </p:nvSpPr>
        <p:spPr>
          <a:xfrm>
            <a:off x="2410658" y="6408896"/>
            <a:ext cx="5889665" cy="7715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Ensuring AI algorithms are fair and unbiased to prevent discrimination in healthcare.</a:t>
            </a:r>
            <a:endParaRPr lang="en-US" sz="18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1338024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Introduction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864037" y="2671763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0A081B"/>
          </a:solidFill>
          <a:ln w="30480">
            <a:solidFill>
              <a:srgbClr val="16FFBB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1070491" y="2784872"/>
            <a:ext cx="142399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1</a:t>
            </a:r>
            <a:endParaRPr lang="en-US" sz="2550" dirty="0"/>
          </a:p>
        </p:txBody>
      </p:sp>
      <p:sp>
        <p:nvSpPr>
          <p:cNvPr id="6" name="Text 3"/>
          <p:cNvSpPr/>
          <p:nvPr/>
        </p:nvSpPr>
        <p:spPr>
          <a:xfrm>
            <a:off x="1666280" y="2671763"/>
            <a:ext cx="2782372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Instant Medical Guidance</a:t>
            </a:r>
            <a:endParaRPr lang="en-US" sz="2150" dirty="0"/>
          </a:p>
        </p:txBody>
      </p:sp>
      <p:sp>
        <p:nvSpPr>
          <p:cNvPr id="7" name="Text 4"/>
          <p:cNvSpPr/>
          <p:nvPr/>
        </p:nvSpPr>
        <p:spPr>
          <a:xfrm>
            <a:off x="1666280" y="3505676"/>
            <a:ext cx="2782372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Provides immediate advice and directs users to appropriate resources.</a:t>
            </a:r>
            <a:endParaRPr lang="en-US" sz="1900" dirty="0"/>
          </a:p>
        </p:txBody>
      </p:sp>
      <p:sp>
        <p:nvSpPr>
          <p:cNvPr id="8" name="Shape 5"/>
          <p:cNvSpPr/>
          <p:nvPr/>
        </p:nvSpPr>
        <p:spPr>
          <a:xfrm>
            <a:off x="4695468" y="2671763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0A081B"/>
          </a:solidFill>
          <a:ln w="30480">
            <a:solidFill>
              <a:srgbClr val="29DDDA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Text 6"/>
          <p:cNvSpPr/>
          <p:nvPr/>
        </p:nvSpPr>
        <p:spPr>
          <a:xfrm>
            <a:off x="4881682" y="2784872"/>
            <a:ext cx="182999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2</a:t>
            </a:r>
            <a:endParaRPr lang="en-US" sz="2550" dirty="0"/>
          </a:p>
        </p:txBody>
      </p:sp>
      <p:sp>
        <p:nvSpPr>
          <p:cNvPr id="10" name="Text 7"/>
          <p:cNvSpPr/>
          <p:nvPr/>
        </p:nvSpPr>
        <p:spPr>
          <a:xfrm>
            <a:off x="5497711" y="2671763"/>
            <a:ext cx="2782372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Streamlined Healthcare</a:t>
            </a:r>
            <a:endParaRPr lang="en-US" sz="2150" dirty="0"/>
          </a:p>
        </p:txBody>
      </p:sp>
      <p:sp>
        <p:nvSpPr>
          <p:cNvPr id="11" name="Text 8"/>
          <p:cNvSpPr/>
          <p:nvPr/>
        </p:nvSpPr>
        <p:spPr>
          <a:xfrm>
            <a:off x="5497711" y="3505676"/>
            <a:ext cx="2782372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Allows quick symptom assessment and understanding of insurance coverage.</a:t>
            </a:r>
            <a:endParaRPr lang="en-US" sz="1900" dirty="0"/>
          </a:p>
        </p:txBody>
      </p:sp>
      <p:sp>
        <p:nvSpPr>
          <p:cNvPr id="12" name="Shape 9"/>
          <p:cNvSpPr/>
          <p:nvPr/>
        </p:nvSpPr>
        <p:spPr>
          <a:xfrm>
            <a:off x="864037" y="5610344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0A081B"/>
          </a:solidFill>
          <a:ln w="30480">
            <a:solidFill>
              <a:srgbClr val="37A7E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3" name="Text 10"/>
          <p:cNvSpPr/>
          <p:nvPr/>
        </p:nvSpPr>
        <p:spPr>
          <a:xfrm>
            <a:off x="1045369" y="5723453"/>
            <a:ext cx="192762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3</a:t>
            </a:r>
            <a:endParaRPr lang="en-US" sz="2550" dirty="0"/>
          </a:p>
        </p:txBody>
      </p:sp>
      <p:sp>
        <p:nvSpPr>
          <p:cNvPr id="14" name="Text 11"/>
          <p:cNvSpPr/>
          <p:nvPr/>
        </p:nvSpPr>
        <p:spPr>
          <a:xfrm>
            <a:off x="1666280" y="5610344"/>
            <a:ext cx="4429839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Empowering Healthcare Decisions</a:t>
            </a:r>
            <a:endParaRPr lang="en-US" sz="2150" dirty="0"/>
          </a:p>
        </p:txBody>
      </p:sp>
      <p:sp>
        <p:nvSpPr>
          <p:cNvPr id="15" name="Text 12"/>
          <p:cNvSpPr/>
          <p:nvPr/>
        </p:nvSpPr>
        <p:spPr>
          <a:xfrm>
            <a:off x="1666280" y="6101358"/>
            <a:ext cx="661368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Provides personalized information for proactive health management.</a:t>
            </a:r>
            <a:endParaRPr lang="en-US" sz="19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107996"/>
            <a:ext cx="7319486" cy="5485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300"/>
              </a:lnSpc>
              <a:buNone/>
            </a:pPr>
            <a:r>
              <a:rPr lang="en-US" sz="34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Conclusion &amp; Future Enhancements</a:t>
            </a:r>
            <a:endParaRPr lang="en-US" sz="3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589" y="2150268"/>
            <a:ext cx="6266021" cy="387262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64037" y="6331506"/>
            <a:ext cx="6266021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AI Healthcare Assistant improves access to medical guidance.</a:t>
            </a:r>
            <a:endParaRPr lang="en-US" sz="19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0342" y="2150269"/>
            <a:ext cx="6266021" cy="3872627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500342" y="6331506"/>
            <a:ext cx="6266021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Reduces unnecessary hospital visits &amp; improves patient awareness.</a:t>
            </a:r>
            <a:endParaRPr lang="en-US" sz="19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A63687-B929-45EB-B3AA-D3B57F041312}"/>
              </a:ext>
            </a:extLst>
          </p:cNvPr>
          <p:cNvSpPr txBox="1"/>
          <p:nvPr/>
        </p:nvSpPr>
        <p:spPr>
          <a:xfrm>
            <a:off x="2228850" y="7644884"/>
            <a:ext cx="73152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bg2">
                    <a:lumMod val="90000"/>
                  </a:schemeClr>
                </a:solidFill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Future: Integration with wearables, telemedicine, and EHRs.</a:t>
            </a:r>
            <a:endParaRPr lang="en-US" sz="2000" b="1" dirty="0">
              <a:solidFill>
                <a:schemeClr val="bg2">
                  <a:lumMod val="90000"/>
                </a:schemeClr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102287" y="2251829"/>
            <a:ext cx="5321498" cy="109704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300"/>
              </a:lnSpc>
              <a:buNone/>
            </a:pPr>
            <a:r>
              <a:rPr lang="en-US" sz="34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Q&amp;A
• Thank you for your time!!</a:t>
            </a:r>
            <a:endParaRPr lang="en-US" sz="34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4FA894-0B5E-1E9F-BE53-C557060094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87E87A9B-FC14-AD09-7353-57AF092FC8DC}"/>
              </a:ext>
            </a:extLst>
          </p:cNvPr>
          <p:cNvSpPr/>
          <p:nvPr/>
        </p:nvSpPr>
        <p:spPr>
          <a:xfrm>
            <a:off x="586323" y="281940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ea typeface="Spline Sans Bold" pitchFamily="34" charset="-122"/>
                <a:cs typeface="Sabon Next LT" panose="02000500000000000000" pitchFamily="2" charset="0"/>
              </a:rPr>
              <a:t>Tool Used : mistral.ai</a:t>
            </a:r>
          </a:p>
          <a:p>
            <a:pPr marL="0" indent="0">
              <a:lnSpc>
                <a:spcPts val="5400"/>
              </a:lnSpc>
              <a:buNone/>
            </a:pPr>
            <a:endParaRPr lang="en-US" sz="4300" dirty="0">
              <a:latin typeface="Sabon Next LT" panose="02000500000000000000" pitchFamily="2" charset="0"/>
              <a:cs typeface="Sabon Next LT" panose="02000500000000000000" pitchFamily="2" charset="0"/>
            </a:endParaRPr>
          </a:p>
        </p:txBody>
      </p:sp>
      <p:sp>
        <p:nvSpPr>
          <p:cNvPr id="10" name="Text 7">
            <a:extLst>
              <a:ext uri="{FF2B5EF4-FFF2-40B4-BE49-F238E27FC236}">
                <a16:creationId xmlns:a16="http://schemas.microsoft.com/office/drawing/2014/main" id="{6B226513-1DD2-66B4-408E-897895B2AE61}"/>
              </a:ext>
            </a:extLst>
          </p:cNvPr>
          <p:cNvSpPr/>
          <p:nvPr/>
        </p:nvSpPr>
        <p:spPr>
          <a:xfrm>
            <a:off x="5993011" y="3252788"/>
            <a:ext cx="2782372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endParaRPr lang="en-US" sz="2150" dirty="0"/>
          </a:p>
        </p:txBody>
      </p:sp>
      <p:sp>
        <p:nvSpPr>
          <p:cNvPr id="12" name="Shape 9">
            <a:extLst>
              <a:ext uri="{FF2B5EF4-FFF2-40B4-BE49-F238E27FC236}">
                <a16:creationId xmlns:a16="http://schemas.microsoft.com/office/drawing/2014/main" id="{6E9C1F55-3CED-A8A6-2903-D2F8E8138743}"/>
              </a:ext>
            </a:extLst>
          </p:cNvPr>
          <p:cNvSpPr/>
          <p:nvPr/>
        </p:nvSpPr>
        <p:spPr>
          <a:xfrm>
            <a:off x="220458" y="1166307"/>
            <a:ext cx="555427" cy="555427"/>
          </a:xfrm>
          <a:prstGeom prst="roundRect">
            <a:avLst>
              <a:gd name="adj" fmla="val 50000"/>
            </a:avLst>
          </a:prstGeom>
          <a:solidFill>
            <a:srgbClr val="0A081B"/>
          </a:solidFill>
          <a:ln w="30480">
            <a:solidFill>
              <a:srgbClr val="37A7E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3" name="Text 10">
            <a:extLst>
              <a:ext uri="{FF2B5EF4-FFF2-40B4-BE49-F238E27FC236}">
                <a16:creationId xmlns:a16="http://schemas.microsoft.com/office/drawing/2014/main" id="{6BAF8854-1BFB-0C64-BC57-A7C88257D4DF}"/>
              </a:ext>
            </a:extLst>
          </p:cNvPr>
          <p:cNvSpPr/>
          <p:nvPr/>
        </p:nvSpPr>
        <p:spPr>
          <a:xfrm>
            <a:off x="393561" y="1346302"/>
            <a:ext cx="192762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</a:rPr>
              <a:t>1</a:t>
            </a:r>
            <a:endParaRPr lang="en-US" sz="2550" dirty="0"/>
          </a:p>
        </p:txBody>
      </p:sp>
      <p:sp>
        <p:nvSpPr>
          <p:cNvPr id="15" name="Text 12">
            <a:extLst>
              <a:ext uri="{FF2B5EF4-FFF2-40B4-BE49-F238E27FC236}">
                <a16:creationId xmlns:a16="http://schemas.microsoft.com/office/drawing/2014/main" id="{BD8F6E1F-6FF7-B64B-CE5D-C6B398D20B6C}"/>
              </a:ext>
            </a:extLst>
          </p:cNvPr>
          <p:cNvSpPr/>
          <p:nvPr/>
        </p:nvSpPr>
        <p:spPr>
          <a:xfrm>
            <a:off x="942380" y="1115857"/>
            <a:ext cx="7985106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b="1" dirty="0">
                <a:solidFill>
                  <a:srgbClr val="E0E4E6"/>
                </a:solidFill>
                <a:ea typeface="Barlow" pitchFamily="34" charset="-122"/>
                <a:cs typeface="Barlow" pitchFamily="34" charset="-120"/>
              </a:rPr>
              <a:t>Integration with Healthcare APIs: Fetch relevant medical advice using external APIs like MedlinePlus or Mayo Clinic.</a:t>
            </a:r>
            <a:endParaRPr lang="en-US" sz="1900" b="1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105B225-E7F3-431B-193C-636CD2B8BF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521" y="2189947"/>
            <a:ext cx="7025329" cy="233395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5BD4DEC-BA6F-FB90-D550-00C3C1B2D5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7547" y="3252788"/>
            <a:ext cx="7106153" cy="4810796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5846C31-B239-2EF6-6B14-728A89FA687D}"/>
              </a:ext>
            </a:extLst>
          </p:cNvPr>
          <p:cNvSpPr txBox="1"/>
          <p:nvPr/>
        </p:nvSpPr>
        <p:spPr>
          <a:xfrm>
            <a:off x="5993011" y="306079"/>
            <a:ext cx="7315200" cy="713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15000"/>
              </a:lnSpc>
              <a:spcAft>
                <a:spcPts val="800"/>
              </a:spcAft>
            </a:pPr>
            <a:r>
              <a:rPr lang="en-US" sz="1800" kern="100" dirty="0">
                <a:solidFill>
                  <a:schemeClr val="bg1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https://console.mistral.ai/build/agents/ag:ff1ad897:20250217:ai-healthcare-assistant:a53a203d</a:t>
            </a:r>
          </a:p>
        </p:txBody>
      </p:sp>
    </p:spTree>
    <p:extLst>
      <p:ext uri="{BB962C8B-B14F-4D97-AF65-F5344CB8AC3E}">
        <p14:creationId xmlns:p14="http://schemas.microsoft.com/office/powerpoint/2010/main" val="23823095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9560B4-C6B8-6951-E300-ECEEB4ABA4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B464D966-0C63-B26F-2544-832FBA3CA72B}"/>
              </a:ext>
            </a:extLst>
          </p:cNvPr>
          <p:cNvSpPr/>
          <p:nvPr/>
        </p:nvSpPr>
        <p:spPr>
          <a:xfrm>
            <a:off x="586323" y="281940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ea typeface="Spline Sans Bold" pitchFamily="34" charset="-122"/>
              </a:rPr>
              <a:t>Tool Used : mistral.ai</a:t>
            </a:r>
          </a:p>
        </p:txBody>
      </p:sp>
      <p:sp>
        <p:nvSpPr>
          <p:cNvPr id="10" name="Text 7">
            <a:extLst>
              <a:ext uri="{FF2B5EF4-FFF2-40B4-BE49-F238E27FC236}">
                <a16:creationId xmlns:a16="http://schemas.microsoft.com/office/drawing/2014/main" id="{D86D017E-8F7B-D211-104B-BF613A2DA0E4}"/>
              </a:ext>
            </a:extLst>
          </p:cNvPr>
          <p:cNvSpPr/>
          <p:nvPr/>
        </p:nvSpPr>
        <p:spPr>
          <a:xfrm>
            <a:off x="5993011" y="3252788"/>
            <a:ext cx="2782372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endParaRPr lang="en-US" sz="2150" dirty="0"/>
          </a:p>
        </p:txBody>
      </p:sp>
      <p:sp>
        <p:nvSpPr>
          <p:cNvPr id="12" name="Shape 9">
            <a:extLst>
              <a:ext uri="{FF2B5EF4-FFF2-40B4-BE49-F238E27FC236}">
                <a16:creationId xmlns:a16="http://schemas.microsoft.com/office/drawing/2014/main" id="{450F5E28-A37E-7329-0991-2769ECBBAEC2}"/>
              </a:ext>
            </a:extLst>
          </p:cNvPr>
          <p:cNvSpPr/>
          <p:nvPr/>
        </p:nvSpPr>
        <p:spPr>
          <a:xfrm>
            <a:off x="220458" y="1166307"/>
            <a:ext cx="555427" cy="555427"/>
          </a:xfrm>
          <a:prstGeom prst="roundRect">
            <a:avLst>
              <a:gd name="adj" fmla="val 50000"/>
            </a:avLst>
          </a:prstGeom>
          <a:solidFill>
            <a:srgbClr val="0A081B"/>
          </a:solidFill>
          <a:ln w="30480">
            <a:solidFill>
              <a:srgbClr val="37A7E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3" name="Text 10">
            <a:extLst>
              <a:ext uri="{FF2B5EF4-FFF2-40B4-BE49-F238E27FC236}">
                <a16:creationId xmlns:a16="http://schemas.microsoft.com/office/drawing/2014/main" id="{1FE555BB-07C6-5F40-E94B-C7FDDD1621EB}"/>
              </a:ext>
            </a:extLst>
          </p:cNvPr>
          <p:cNvSpPr/>
          <p:nvPr/>
        </p:nvSpPr>
        <p:spPr>
          <a:xfrm>
            <a:off x="393561" y="1346302"/>
            <a:ext cx="192762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</a:rPr>
              <a:t>1</a:t>
            </a:r>
            <a:endParaRPr lang="en-US" sz="2550" dirty="0"/>
          </a:p>
        </p:txBody>
      </p:sp>
      <p:sp>
        <p:nvSpPr>
          <p:cNvPr id="15" name="Text 12">
            <a:extLst>
              <a:ext uri="{FF2B5EF4-FFF2-40B4-BE49-F238E27FC236}">
                <a16:creationId xmlns:a16="http://schemas.microsoft.com/office/drawing/2014/main" id="{A4D65D89-C252-A7EE-631F-472BCB3FC0C0}"/>
              </a:ext>
            </a:extLst>
          </p:cNvPr>
          <p:cNvSpPr/>
          <p:nvPr/>
        </p:nvSpPr>
        <p:spPr>
          <a:xfrm>
            <a:off x="942380" y="1115857"/>
            <a:ext cx="7985106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100"/>
              </a:lnSpc>
            </a:pPr>
            <a:r>
              <a:rPr lang="en-US" sz="1900" b="1" dirty="0">
                <a:solidFill>
                  <a:srgbClr val="E0E4E6"/>
                </a:solidFill>
              </a:rPr>
              <a:t>Integration with Healthcare APIs: Fetch relevant medical advice using external APIs like MedlinePlus or Mayo Clinic.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294076-3F8B-DEA8-6497-324EDA352C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458" y="2054074"/>
            <a:ext cx="7036397" cy="46610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E5D434E-D23C-4B29-9ED7-89B05AAC4A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3547" y="3713938"/>
            <a:ext cx="7037774" cy="4307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3076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621631"/>
            <a:ext cx="7191613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Why This AI Agent is Useful?</a:t>
            </a:r>
            <a:endParaRPr lang="en-US" sz="43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037" y="2801183"/>
            <a:ext cx="2947868" cy="182189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64037" y="4931688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Informed Decisions</a:t>
            </a:r>
            <a:endParaRPr lang="en-US" sz="2150" dirty="0"/>
          </a:p>
        </p:txBody>
      </p:sp>
      <p:sp>
        <p:nvSpPr>
          <p:cNvPr id="5" name="Text 2"/>
          <p:cNvSpPr/>
          <p:nvPr/>
        </p:nvSpPr>
        <p:spPr>
          <a:xfrm>
            <a:off x="864037" y="5422702"/>
            <a:ext cx="2947868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AI helps navigate complex healthcare systems for better decisions.</a:t>
            </a:r>
            <a:endParaRPr lang="en-US" sz="19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2189" y="2801183"/>
            <a:ext cx="2947868" cy="182189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182189" y="4931688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Quicker Actions</a:t>
            </a:r>
            <a:endParaRPr lang="en-US" sz="2150" dirty="0"/>
          </a:p>
        </p:txBody>
      </p:sp>
      <p:sp>
        <p:nvSpPr>
          <p:cNvPr id="8" name="Text 4"/>
          <p:cNvSpPr/>
          <p:nvPr/>
        </p:nvSpPr>
        <p:spPr>
          <a:xfrm>
            <a:off x="4182189" y="5422702"/>
            <a:ext cx="2947868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AI assists in faster emergency response.</a:t>
            </a:r>
            <a:endParaRPr lang="en-US" sz="19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00342" y="2801183"/>
            <a:ext cx="2947868" cy="1821894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500342" y="4931688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Policy Insights</a:t>
            </a:r>
            <a:endParaRPr lang="en-US" sz="2150" dirty="0"/>
          </a:p>
        </p:txBody>
      </p:sp>
      <p:sp>
        <p:nvSpPr>
          <p:cNvPr id="11" name="Text 6"/>
          <p:cNvSpPr/>
          <p:nvPr/>
        </p:nvSpPr>
        <p:spPr>
          <a:xfrm>
            <a:off x="7500342" y="5422702"/>
            <a:ext cx="2947868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AI provides quick insights into confusing medical insurance policies.</a:t>
            </a:r>
            <a:endParaRPr lang="en-US" sz="190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18495" y="2801183"/>
            <a:ext cx="2947868" cy="1821894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0818495" y="4931688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Smart Guidance</a:t>
            </a:r>
            <a:endParaRPr lang="en-US" sz="2150" dirty="0"/>
          </a:p>
        </p:txBody>
      </p:sp>
      <p:sp>
        <p:nvSpPr>
          <p:cNvPr id="14" name="Text 8"/>
          <p:cNvSpPr/>
          <p:nvPr/>
        </p:nvSpPr>
        <p:spPr>
          <a:xfrm>
            <a:off x="10818495" y="5422702"/>
            <a:ext cx="2947868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AI guides users to take the right healthcare steps.</a:t>
            </a:r>
            <a:endParaRPr lang="en-US" sz="19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937022"/>
            <a:ext cx="12902327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Demo: Basic Medical Queries &amp; NLP Understanding</a:t>
            </a:r>
            <a:endParaRPr lang="en-US" sz="43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037" y="2802374"/>
            <a:ext cx="4053840" cy="250543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64037" y="5616416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Early Signs of Flu</a:t>
            </a:r>
            <a:endParaRPr lang="en-US" sz="2150" dirty="0"/>
          </a:p>
        </p:txBody>
      </p:sp>
      <p:sp>
        <p:nvSpPr>
          <p:cNvPr id="5" name="Text 2"/>
          <p:cNvSpPr/>
          <p:nvPr/>
        </p:nvSpPr>
        <p:spPr>
          <a:xfrm>
            <a:off x="864037" y="6107430"/>
            <a:ext cx="4053840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AI can identify and explain the initial symptoms of influenza.</a:t>
            </a:r>
            <a:endParaRPr lang="en-US" sz="19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8161" y="2802374"/>
            <a:ext cx="4053959" cy="250543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88161" y="5616416"/>
            <a:ext cx="3618905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Reduce High Blood Pressure</a:t>
            </a:r>
            <a:endParaRPr lang="en-US" sz="2150" dirty="0"/>
          </a:p>
        </p:txBody>
      </p:sp>
      <p:sp>
        <p:nvSpPr>
          <p:cNvPr id="8" name="Text 4"/>
          <p:cNvSpPr/>
          <p:nvPr/>
        </p:nvSpPr>
        <p:spPr>
          <a:xfrm>
            <a:off x="5288161" y="6107430"/>
            <a:ext cx="4053959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AI provides meal plans and advice to lower blood pressure.</a:t>
            </a:r>
            <a:endParaRPr lang="en-US" sz="19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2404" y="2802374"/>
            <a:ext cx="4053840" cy="2505432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712404" y="5616416"/>
            <a:ext cx="3934182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Retrieving Medical Knowledge</a:t>
            </a:r>
            <a:endParaRPr lang="en-US" sz="2150" dirty="0"/>
          </a:p>
        </p:txBody>
      </p:sp>
      <p:sp>
        <p:nvSpPr>
          <p:cNvPr id="11" name="Text 6"/>
          <p:cNvSpPr/>
          <p:nvPr/>
        </p:nvSpPr>
        <p:spPr>
          <a:xfrm>
            <a:off x="9712404" y="6107430"/>
            <a:ext cx="4053840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Demonstrates the AI's ability to access and deliver medical information.</a:t>
            </a:r>
            <a:endParaRPr lang="en-US" sz="19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9DEB0C2-C5D2-FA11-9275-1FD348007BC1}"/>
              </a:ext>
            </a:extLst>
          </p:cNvPr>
          <p:cNvSpPr txBox="1"/>
          <p:nvPr/>
        </p:nvSpPr>
        <p:spPr>
          <a:xfrm>
            <a:off x="314324" y="108304"/>
            <a:ext cx="13268325" cy="392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15000"/>
              </a:lnSpc>
              <a:spcAft>
                <a:spcPts val="800"/>
              </a:spcAft>
            </a:pPr>
            <a:r>
              <a:rPr lang="en-US" sz="18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Basic Medical Queries (NLP understanding) : </a:t>
            </a:r>
            <a:r>
              <a:rPr lang="en-US" sz="18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This 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Shows how your AI </a:t>
            </a:r>
            <a:r>
              <a:rPr lang="en-US" sz="18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retrieves accurate medical information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using knowledge sources</a:t>
            </a:r>
            <a:endParaRPr lang="en-US" sz="2800" kern="100" dirty="0">
              <a:solidFill>
                <a:schemeClr val="bg1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DC7B24A-D962-0863-D45F-225E900910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9525" y="3086101"/>
            <a:ext cx="6705600" cy="467231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B88A773-E413-C118-710F-18D896DA70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" y="794665"/>
            <a:ext cx="7230484" cy="5334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7974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595557"/>
            <a:ext cx="12347496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Demo: Emergency Handling: AI Decision-Making</a:t>
            </a:r>
            <a:endParaRPr lang="en-US" sz="43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037" y="2775109"/>
            <a:ext cx="2947868" cy="182189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64037" y="4905613"/>
            <a:ext cx="2947868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Step 1:</a:t>
            </a: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User reports severe chest pain &amp; dizziness.</a:t>
            </a: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864037" y="5843826"/>
            <a:ext cx="2947868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AI analyzes symptoms.</a:t>
            </a:r>
            <a:endParaRPr lang="en-US" sz="19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2189" y="2775109"/>
            <a:ext cx="2947868" cy="182189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182189" y="4905613"/>
            <a:ext cx="2947868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Step 2:</a:t>
            </a: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AI alerts emergency contact.</a:t>
            </a:r>
            <a:endParaRPr lang="en-US" sz="1900" dirty="0"/>
          </a:p>
        </p:txBody>
      </p:sp>
      <p:sp>
        <p:nvSpPr>
          <p:cNvPr id="8" name="Text 4"/>
          <p:cNvSpPr/>
          <p:nvPr/>
        </p:nvSpPr>
        <p:spPr>
          <a:xfrm>
            <a:off x="4182189" y="5843826"/>
            <a:ext cx="2947868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Rapid response initiated.</a:t>
            </a:r>
            <a:endParaRPr lang="en-US" sz="19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00342" y="2775109"/>
            <a:ext cx="2947868" cy="1821894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500342" y="4905613"/>
            <a:ext cx="2947868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Step 3:</a:t>
            </a: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User reports difficulty breathing &amp; left arm pain.</a:t>
            </a:r>
            <a:endParaRPr lang="en-US" sz="1900" dirty="0"/>
          </a:p>
        </p:txBody>
      </p:sp>
      <p:sp>
        <p:nvSpPr>
          <p:cNvPr id="11" name="Text 6"/>
          <p:cNvSpPr/>
          <p:nvPr/>
        </p:nvSpPr>
        <p:spPr>
          <a:xfrm>
            <a:off x="7500342" y="6238875"/>
            <a:ext cx="2947868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AI detects high-risk.</a:t>
            </a:r>
            <a:endParaRPr lang="en-US" sz="190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18495" y="2775109"/>
            <a:ext cx="2947868" cy="1821894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0818495" y="4905613"/>
            <a:ext cx="2947868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Step 4:</a:t>
            </a: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AI triggers alert.</a:t>
            </a:r>
            <a:endParaRPr lang="en-US" sz="1900" dirty="0"/>
          </a:p>
        </p:txBody>
      </p:sp>
      <p:sp>
        <p:nvSpPr>
          <p:cNvPr id="14" name="Text 8"/>
          <p:cNvSpPr/>
          <p:nvPr/>
        </p:nvSpPr>
        <p:spPr>
          <a:xfrm>
            <a:off x="10818495" y="5448776"/>
            <a:ext cx="2947868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Immediate action taken.</a:t>
            </a:r>
            <a:endParaRPr lang="en-US" sz="19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836D776-D688-8373-7634-FBC9202F2D25}"/>
              </a:ext>
            </a:extLst>
          </p:cNvPr>
          <p:cNvSpPr txBox="1"/>
          <p:nvPr/>
        </p:nvSpPr>
        <p:spPr>
          <a:xfrm>
            <a:off x="228600" y="225255"/>
            <a:ext cx="14201775" cy="11348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US" sz="1800" b="1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Emergency Scenario Handling (Critical Thinking &amp; Decision-Making) : </a:t>
            </a:r>
            <a:r>
              <a:rPr lang="en-US" sz="18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“Demonstrates how AI </a:t>
            </a:r>
            <a:r>
              <a:rPr lang="en-US" sz="1800" b="1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assesses risk levels</a:t>
            </a:r>
            <a:r>
              <a:rPr lang="en-US" sz="18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and can </a:t>
            </a:r>
            <a:r>
              <a:rPr lang="en-US" sz="1800" b="1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trigger emergency notifications</a:t>
            </a:r>
            <a:r>
              <a:rPr lang="en-US" sz="18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to a family member or medical professional.”</a:t>
            </a:r>
            <a:endParaRPr lang="en-US" sz="1800" kern="100" dirty="0">
              <a:solidFill>
                <a:schemeClr val="bg1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15000"/>
              </a:lnSpc>
              <a:spcAft>
                <a:spcPts val="800"/>
              </a:spcAft>
            </a:pPr>
            <a:endParaRPr lang="en-US" sz="1800" kern="100" dirty="0">
              <a:solidFill>
                <a:schemeClr val="bg1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07B8AC-4388-763A-963C-61F2E3C45E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506" y="1023570"/>
            <a:ext cx="7125694" cy="52680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997C783-4011-8548-81BB-1436A24475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1676" y="3762376"/>
            <a:ext cx="6582223" cy="4386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7253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</TotalTime>
  <Words>789</Words>
  <Application>Microsoft Office PowerPoint</Application>
  <PresentationFormat>Custom</PresentationFormat>
  <Paragraphs>116</Paragraphs>
  <Slides>21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0" baseType="lpstr">
      <vt:lpstr>Spline Sans Bold</vt:lpstr>
      <vt:lpstr>Arial</vt:lpstr>
      <vt:lpstr>Times New Roman</vt:lpstr>
      <vt:lpstr>Barlow</vt:lpstr>
      <vt:lpstr>Barlow Bold</vt:lpstr>
      <vt:lpstr>Aptos</vt:lpstr>
      <vt:lpstr>Sabon Next LT</vt:lpstr>
      <vt:lpstr>Cambria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Sumit Rangari</cp:lastModifiedBy>
  <cp:revision>9</cp:revision>
  <dcterms:created xsi:type="dcterms:W3CDTF">2025-02-19T23:04:28Z</dcterms:created>
  <dcterms:modified xsi:type="dcterms:W3CDTF">2025-02-20T01:55:32Z</dcterms:modified>
</cp:coreProperties>
</file>